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Merriweather" panose="020F0502020204030204" pitchFamily="2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408104-A689-417B-8688-902A3FDE7869}">
  <a:tblStyle styleId="{F1408104-A689-417B-8688-902A3FDE78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a1614b1d6_2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35a1614b1d6_2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a1614b1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a1614b1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a1614b1d6_2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35a1614b1d6_2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a1614b1d6_2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35a1614b1d6_2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a1614b1d6_2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35a1614b1d6_2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c1e52413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c1e52413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a1614b1d6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g35a1614b1d6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a1614b1d6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35a1614b1d6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a1614b1d6_2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35a1614b1d6_2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a1614b1d6_2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35a1614b1d6_2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a1614b1d6_2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35a1614b1d6_2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a1614b1d6_2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35a1614b1d6_2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a1614b1d6_2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35a1614b1d6_2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texportal.org/home/downloads/adult-gtex/bulk_tissue_express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Unsupervised Clustering of Human Tissue Samples Based on Gene Expression Profiles </a:t>
            </a:r>
            <a:endParaRPr sz="2400"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Varun Gupta, Uday Kiran Gogineni,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Niteesha Adapala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106700" y="143375"/>
            <a:ext cx="29838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Cluster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Purity</a:t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07750" y="259325"/>
            <a:ext cx="3148851" cy="478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35125" y="689700"/>
            <a:ext cx="3383200" cy="4193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106700" y="1546525"/>
            <a:ext cx="2222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The matrix uses metadata to measure how good the clustering was.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157625" y="242450"/>
            <a:ext cx="20844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</a:t>
            </a:r>
            <a:endParaRPr/>
          </a:p>
        </p:txBody>
      </p:sp>
      <p:pic>
        <p:nvPicPr>
          <p:cNvPr id="143" name="Google Shape;143;p24"/>
          <p:cNvPicPr preferRelativeResize="0"/>
          <p:nvPr/>
        </p:nvPicPr>
        <p:blipFill rotWithShape="1">
          <a:blip r:embed="rId3">
            <a:alphaModFix/>
          </a:blip>
          <a:srcRect r="6270"/>
          <a:stretch/>
        </p:blipFill>
        <p:spPr>
          <a:xfrm>
            <a:off x="1932175" y="249950"/>
            <a:ext cx="7211824" cy="453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4"/>
          <p:cNvSpPr txBox="1"/>
          <p:nvPr/>
        </p:nvSpPr>
        <p:spPr>
          <a:xfrm>
            <a:off x="0" y="1732750"/>
            <a:ext cx="20427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shows that brighter/darker the cell is, the more samples fall into that tissue-cluster pair.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245052" y="107625"/>
            <a:ext cx="72891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b="1"/>
              <a:t>UMAP Visualization Analysis-</a:t>
            </a:r>
            <a:br>
              <a:rPr lang="en" b="1"/>
            </a:br>
            <a:r>
              <a:rPr lang="en" b="1"/>
              <a:t>Tissue-Level Gene Expression Clusters</a:t>
            </a:r>
            <a:endParaRPr b="1"/>
          </a:p>
        </p:txBody>
      </p:sp>
      <p:pic>
        <p:nvPicPr>
          <p:cNvPr id="150" name="Google Shape;150;p25"/>
          <p:cNvPicPr preferRelativeResize="0"/>
          <p:nvPr/>
        </p:nvPicPr>
        <p:blipFill rotWithShape="1">
          <a:blip r:embed="rId3">
            <a:alphaModFix/>
          </a:blip>
          <a:srcRect l="61775"/>
          <a:stretch/>
        </p:blipFill>
        <p:spPr>
          <a:xfrm>
            <a:off x="7534151" y="0"/>
            <a:ext cx="1609849" cy="51863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5"/>
          <p:cNvSpPr txBox="1"/>
          <p:nvPr/>
        </p:nvSpPr>
        <p:spPr>
          <a:xfrm>
            <a:off x="203000" y="1544925"/>
            <a:ext cx="2764200" cy="28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" sz="140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UMAP (Uniform Manifold Approximation and Projection) plot shows a 2D embedding of gene expression data from the GTEx project.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" sz="140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point represents an individual sample, colored by its annotated tissue of origin.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" sz="140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plot demonstrates clear spatial separation between many tissue types, affirming the utility of UMAP in revealing latent biological structure.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7325" y="1409300"/>
            <a:ext cx="4566825" cy="2104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>
            <a:spLocks noGrp="1"/>
          </p:cNvSpPr>
          <p:nvPr>
            <p:ph type="title"/>
          </p:nvPr>
        </p:nvSpPr>
        <p:spPr>
          <a:xfrm>
            <a:off x="988423" y="345550"/>
            <a:ext cx="7149000" cy="7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7857"/>
              <a:buFont typeface="Calibri"/>
              <a:buNone/>
            </a:pPr>
            <a:r>
              <a:rPr lang="en" b="1"/>
              <a:t>Visual Evidence - UMAP &amp; t-SNE</a:t>
            </a:r>
            <a:br>
              <a:rPr lang="en" b="1"/>
            </a:br>
            <a:br>
              <a:rPr lang="en" b="1"/>
            </a:br>
            <a:endParaRPr/>
          </a:p>
        </p:txBody>
      </p:sp>
      <p:pic>
        <p:nvPicPr>
          <p:cNvPr id="158" name="Google Shape;158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2724" y="1397747"/>
            <a:ext cx="4333228" cy="3471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10906" y="1397747"/>
            <a:ext cx="4347626" cy="347190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6"/>
          <p:cNvSpPr txBox="1"/>
          <p:nvPr/>
        </p:nvSpPr>
        <p:spPr>
          <a:xfrm>
            <a:off x="479626" y="603826"/>
            <a:ext cx="816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Both nonlinear dimensionality reduction methods provided clearer visual separability: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" sz="140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UMAP showed well-formed compact clusters.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" sz="140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t-SNE revealed local structures, aiding intuitive cluster interpretation.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100"/>
              <a:buNone/>
            </a:pPr>
            <a:r>
              <a:rPr lang="en" sz="1400"/>
              <a:t>The project successfully demonstrated that unsupervised machine learning methods, applied to high-dimensional RNA-seq gene expression data, can differentiate human tissue types with substantial biological validity, without any prior tissue labels.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0" y="1369225"/>
            <a:ext cx="9144000" cy="3774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Bulk RNA-Seq data was downloaded from GTEx </a:t>
            </a: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https://gtexportal.org/home/downloads/adult-gtex/bulk_tissue_expression</a:t>
            </a:r>
            <a:r>
              <a:rPr lang="en"/>
              <a:t>).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used TPM-normalized matrix that contained ~ 59,035 genes and 19,616 tissue samples.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calculated the rowMeans for each gene and filtered out genes with exp &gt; 1 tpm.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the above parameters, we are left with 20,545 genes.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any missing values (none seen though) was present, we removed the gene itself.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8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Data Preprocessing and Normalization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27978" y="941219"/>
            <a:ext cx="6420121" cy="414793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95900" y="1636875"/>
            <a:ext cx="2532000" cy="258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" sz="1400"/>
              <a:t>PCA-projected features were the basis for clustering, enabling tractable, noise-reduced analysis.</a:t>
            </a:r>
            <a:endParaRPr sz="1400" i="0" u="none" strike="noStrike" cap="none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i="0" u="none" strike="noStrike" cap="none">
              <a:solidFill>
                <a:schemeClr val="dk1"/>
              </a:solidFill>
            </a:endParaRPr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 i="0" u="none" strike="noStrike" cap="none">
                <a:solidFill>
                  <a:schemeClr val="dk1"/>
                </a:solidFill>
              </a:rPr>
              <a:t>First 5 components explain 45.10% of variance </a:t>
            </a:r>
            <a:endParaRPr sz="1400"/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 i="0" u="none" strike="noStrike" cap="none">
                <a:solidFill>
                  <a:schemeClr val="dk1"/>
                </a:solidFill>
              </a:rPr>
              <a:t>First 10 components explain </a:t>
            </a:r>
            <a:r>
              <a:rPr lang="en" sz="1400">
                <a:solidFill>
                  <a:schemeClr val="dk1"/>
                </a:solidFill>
              </a:rPr>
              <a:t>60</a:t>
            </a:r>
            <a:r>
              <a:rPr lang="en" sz="1400" i="0" u="none" strike="noStrike" cap="none">
                <a:solidFill>
                  <a:schemeClr val="dk1"/>
                </a:solidFill>
              </a:rPr>
              <a:t>% of variance.</a:t>
            </a:r>
            <a:endParaRPr sz="1400">
              <a:solidFill>
                <a:schemeClr val="dk1"/>
              </a:solidFill>
            </a:endParaRPr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First 50 PC components explain 80% of the data variance.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724766" y="0"/>
            <a:ext cx="7122968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Dimensionality Reduction: PCA</a:t>
            </a:r>
            <a:endParaRPr sz="3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0" y="273850"/>
            <a:ext cx="91440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Elbow Plot and Silhouette Analysis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261" y="1414943"/>
            <a:ext cx="8207477" cy="334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/>
        </p:nvSpPr>
        <p:spPr>
          <a:xfrm>
            <a:off x="780897" y="15775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Clustering Approaches &amp; Performance</a:t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226598" y="569150"/>
            <a:ext cx="7616700" cy="86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400" i="0" u="none" strike="noStrike" cap="none">
                <a:solidFill>
                  <a:schemeClr val="dk1"/>
                </a:solidFill>
              </a:rPr>
              <a:t>K-Means Evaluation, </a:t>
            </a:r>
            <a:r>
              <a:rPr lang="en" sz="1400"/>
              <a:t>it balances between interpretability and performance</a:t>
            </a:r>
            <a:r>
              <a:rPr lang="en" sz="1400" i="0" u="none" strike="noStrike" cap="none">
                <a:solidFill>
                  <a:schemeClr val="dk1"/>
                </a:solidFill>
              </a:rPr>
              <a:t>: </a:t>
            </a:r>
            <a:endParaRPr/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 i="0" u="none" strike="noStrike" cap="none">
                <a:solidFill>
                  <a:schemeClr val="dk1"/>
                </a:solidFill>
              </a:rPr>
              <a:t>Silhouette Score: 0.2</a:t>
            </a:r>
            <a:r>
              <a:rPr lang="en" sz="1400">
                <a:solidFill>
                  <a:schemeClr val="dk1"/>
                </a:solidFill>
              </a:rPr>
              <a:t>43</a:t>
            </a:r>
            <a:r>
              <a:rPr lang="en" sz="1400" i="0" u="none" strike="noStrike" cap="none">
                <a:solidFill>
                  <a:schemeClr val="dk1"/>
                </a:solidFill>
              </a:rPr>
              <a:t> (Higher is better, range [-1,1]) </a:t>
            </a:r>
            <a:endParaRPr/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 i="0" u="none" strike="noStrike" cap="none">
                <a:solidFill>
                  <a:schemeClr val="dk1"/>
                </a:solidFill>
              </a:rPr>
              <a:t>Calinski-Harabasz Index: 2842.1 (Higher is better) </a:t>
            </a:r>
            <a:endParaRPr/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 i="0" u="none" strike="noStrike" cap="none">
                <a:solidFill>
                  <a:schemeClr val="dk1"/>
                </a:solidFill>
              </a:rPr>
              <a:t>Davies-Bouldin Index: 1.438 (Lower is better) </a:t>
            </a:r>
            <a:endParaRPr sz="1400" i="0" u="none" strike="noStrike" cap="none">
              <a:solidFill>
                <a:schemeClr val="dk1"/>
              </a:solidFill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 rotWithShape="1">
          <a:blip r:embed="rId3">
            <a:alphaModFix/>
          </a:blip>
          <a:srcRect r="-1729" b="-2933"/>
          <a:stretch/>
        </p:blipFill>
        <p:spPr>
          <a:xfrm>
            <a:off x="509025" y="1685150"/>
            <a:ext cx="4212551" cy="327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90450" y="1276825"/>
            <a:ext cx="3864126" cy="372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509025" y="-207575"/>
            <a:ext cx="80190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K-Means: Baseline Clustering Performance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1296265" y="-202120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Gaussian Mixture Models (GMM)</a:t>
            </a:r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465100" y="622225"/>
            <a:ext cx="8080500" cy="107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400" i="0" u="none" strike="noStrike" cap="none">
                <a:solidFill>
                  <a:schemeClr val="dk1"/>
                </a:solidFill>
              </a:rPr>
              <a:t>GMM Evaluation:</a:t>
            </a:r>
            <a:endParaRPr sz="1400"/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 i="0" u="none" strike="noStrike" cap="none">
                <a:solidFill>
                  <a:schemeClr val="dk1"/>
                </a:solidFill>
              </a:rPr>
              <a:t>Silhouette Score: 0.201 (Higher is better, range [-1,1]) </a:t>
            </a:r>
            <a:endParaRPr/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 i="0" u="none" strike="noStrike" cap="none">
                <a:solidFill>
                  <a:schemeClr val="dk1"/>
                </a:solidFill>
              </a:rPr>
              <a:t>Calinski-Harabasz Index: 2474.9 (Higher is better) </a:t>
            </a:r>
            <a:endParaRPr/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 i="0" u="none" strike="noStrike" cap="none">
                <a:solidFill>
                  <a:schemeClr val="dk1"/>
                </a:solidFill>
              </a:rPr>
              <a:t>Davies-Bouldin Index: 1.801 (Lower is better)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sz="1400"/>
              <a:t>Performed reliably across the full dataset, balancing interpretability and clustering quality</a:t>
            </a:r>
            <a:endParaRPr sz="1400" i="0" u="none" strike="noStrike" cap="none">
              <a:solidFill>
                <a:schemeClr val="dk1"/>
              </a:solidFill>
            </a:endParaRPr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8650" y="1917407"/>
            <a:ext cx="4051363" cy="31906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04534" y="1741271"/>
            <a:ext cx="3517323" cy="34825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0" y="-189600"/>
            <a:ext cx="91440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600"/>
              <a:t>DBSCAN: Density-Based Clustering and Noise Detection</a:t>
            </a:r>
            <a:endParaRPr sz="2600"/>
          </a:p>
        </p:txBody>
      </p:sp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352927" y="644300"/>
            <a:ext cx="8303400" cy="107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400" i="0" u="none" strike="noStrike" cap="none">
                <a:solidFill>
                  <a:schemeClr val="dk1"/>
                </a:solidFill>
              </a:rPr>
              <a:t>DBSCAN (core points only) Evaluation: </a:t>
            </a:r>
            <a:endParaRPr/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 i="0" u="none" strike="noStrike" cap="none">
                <a:solidFill>
                  <a:schemeClr val="dk1"/>
                </a:solidFill>
              </a:rPr>
              <a:t>Silhouette Score: 0.660 (Higher is better, range [-1,1]) </a:t>
            </a:r>
            <a:endParaRPr/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 i="0" u="none" strike="noStrike" cap="none">
                <a:solidFill>
                  <a:schemeClr val="dk1"/>
                </a:solidFill>
              </a:rPr>
              <a:t>Calinski-Harabasz Index: 136.6 (Higher is better) </a:t>
            </a:r>
            <a:endParaRPr sz="1400"/>
          </a:p>
          <a:p>
            <a:pPr marL="17780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 i="0" u="none" strike="noStrike" cap="none">
                <a:solidFill>
                  <a:schemeClr val="dk1"/>
                </a:solidFill>
              </a:rPr>
              <a:t>Davies-Bouldin Index: 0.877 (Lower is better)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sz="1400"/>
              <a:t>Excelled in forming high-quality clusters for the subset of core points, showing true biological patterns</a:t>
            </a:r>
            <a:endParaRPr sz="1400" i="0" u="none" strike="noStrike" cap="none">
              <a:solidFill>
                <a:schemeClr val="dk1"/>
              </a:solidFill>
            </a:endParaRPr>
          </a:p>
        </p:txBody>
      </p:sp>
      <p:pic>
        <p:nvPicPr>
          <p:cNvPr id="118" name="Google Shape;11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2400" y="1976150"/>
            <a:ext cx="4130297" cy="313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91569" y="1721888"/>
            <a:ext cx="3364768" cy="3416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External Validation Against Known Tissue Labels</a:t>
            </a: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471531" y="3345230"/>
            <a:ext cx="7908600" cy="145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Comparing our clusters to known tissue labels and the score were: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•"/>
            </a:pPr>
            <a:r>
              <a:rPr lang="en" sz="140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Adjusted Rand Index (ARI): 0.191 : Some alignment with real tissue classes (modest agreement).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i="0" u="none" strike="noStrike" cap="non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•"/>
            </a:pPr>
            <a:r>
              <a:rPr lang="en" sz="140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Normalized Mutual Information (NMI): 0.571 : Moderate-to-good alignment, indicating meaningful grouping. 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8626" y="1459350"/>
            <a:ext cx="3770276" cy="151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"/>
          <p:cNvSpPr/>
          <p:nvPr/>
        </p:nvSpPr>
        <p:spPr>
          <a:xfrm>
            <a:off x="323850" y="1459353"/>
            <a:ext cx="4315200" cy="195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Metadata loaded: ( rows : 48231, columns : 119): </a:t>
            </a:r>
            <a:br>
              <a:rPr lang="en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This was taken from the GTEx website “GTEx_Analysis_v10_Annotations_SampleAttributesDS.txt” and</a:t>
            </a:r>
            <a:r>
              <a:rPr lang="en" sz="11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Sample of MetaData  </a:t>
            </a:r>
            <a:endParaRPr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SAMPID is Unique sample ID from the GTEx dataset</a:t>
            </a:r>
            <a:endParaRPr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●"/>
            </a:pPr>
            <a:r>
              <a:rPr lang="en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SMTS is Broad tissue type </a:t>
            </a:r>
            <a:endParaRPr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●"/>
            </a:pPr>
            <a:r>
              <a:rPr lang="en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SMTSD is detailed tissue description</a:t>
            </a:r>
            <a:endParaRPr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607</Words>
  <Application>Microsoft Office PowerPoint</Application>
  <PresentationFormat>On-screen Show (16:9)</PresentationFormat>
  <Paragraphs>69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Roboto</vt:lpstr>
      <vt:lpstr>Calibri</vt:lpstr>
      <vt:lpstr>Merriweather</vt:lpstr>
      <vt:lpstr>Paradigm</vt:lpstr>
      <vt:lpstr>Unsupervised Clustering of Human Tissue Samples Based on Gene Expression Profiles </vt:lpstr>
      <vt:lpstr>Data Preprocessing and Normalization</vt:lpstr>
      <vt:lpstr>PowerPoint Presentation</vt:lpstr>
      <vt:lpstr>Elbow Plot and Silhouette Analysis</vt:lpstr>
      <vt:lpstr>PowerPoint Presentation</vt:lpstr>
      <vt:lpstr>K-Means: Baseline Clustering Performance</vt:lpstr>
      <vt:lpstr>Gaussian Mixture Models (GMM)</vt:lpstr>
      <vt:lpstr>DBSCAN: Density-Based Clustering and Noise Detection</vt:lpstr>
      <vt:lpstr>External Validation Against Known Tissue Labels</vt:lpstr>
      <vt:lpstr>Cluster  Purity</vt:lpstr>
      <vt:lpstr>Confusion Matrix</vt:lpstr>
      <vt:lpstr>UMAP Visualization Analysis- Tissue-Level Gene Expression Clusters</vt:lpstr>
      <vt:lpstr>Visual Evidence - UMAP &amp; t-SNE 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Uday Kiran</cp:lastModifiedBy>
  <cp:revision>1</cp:revision>
  <dcterms:modified xsi:type="dcterms:W3CDTF">2025-05-19T01:34:24Z</dcterms:modified>
</cp:coreProperties>
</file>